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E2824D-9E7F-4335-AD02-0694F26608D4}" type="datetimeFigureOut">
              <a:rPr lang="en-GB" smtClean="0"/>
              <a:t>01/12/2016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C72180-2451-4E7F-81FD-A04F007629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7689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8A8DD-7A47-4A1D-BA7E-403B0207461F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62981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8A8DD-7A47-4A1D-BA7E-403B0207461F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86416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8A8DD-7A47-4A1D-BA7E-403B0207461F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58881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8A8DD-7A47-4A1D-BA7E-403B0207461F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33960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8A8DD-7A47-4A1D-BA7E-403B0207461F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16715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8A8DD-7A47-4A1D-BA7E-403B0207461F}" type="slidenum">
              <a:rPr lang="en-GB" smtClean="0"/>
              <a:pPr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5410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8A8DD-7A47-4A1D-BA7E-403B0207461F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39934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8A8DD-7A47-4A1D-BA7E-403B0207461F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40100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8A8DD-7A47-4A1D-BA7E-403B0207461F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34942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8A8DD-7A47-4A1D-BA7E-403B0207461F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8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8A8DD-7A47-4A1D-BA7E-403B0207461F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86412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8A8DD-7A47-4A1D-BA7E-403B0207461F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4655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8A8DD-7A47-4A1D-BA7E-403B0207461F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23690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8A8DD-7A47-4A1D-BA7E-403B0207461F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7553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85867-0822-44DE-8BB7-73CCB6329E7A}" type="datetimeFigureOut">
              <a:rPr lang="en-GB" smtClean="0"/>
              <a:t>01/12/2016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F8197-6BF3-43FF-AE18-F4415D02BB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5740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85867-0822-44DE-8BB7-73CCB6329E7A}" type="datetimeFigureOut">
              <a:rPr lang="en-GB" smtClean="0"/>
              <a:t>01/12/2016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F8197-6BF3-43FF-AE18-F4415D02BB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5419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85867-0822-44DE-8BB7-73CCB6329E7A}" type="datetimeFigureOut">
              <a:rPr lang="en-GB" smtClean="0"/>
              <a:t>01/12/2016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F8197-6BF3-43FF-AE18-F4415D02BB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0934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85867-0822-44DE-8BB7-73CCB6329E7A}" type="datetimeFigureOut">
              <a:rPr lang="en-GB" smtClean="0"/>
              <a:t>01/12/2016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F8197-6BF3-43FF-AE18-F4415D02BB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1014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85867-0822-44DE-8BB7-73CCB6329E7A}" type="datetimeFigureOut">
              <a:rPr lang="en-GB" smtClean="0"/>
              <a:t>01/12/2016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F8197-6BF3-43FF-AE18-F4415D02BB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638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85867-0822-44DE-8BB7-73CCB6329E7A}" type="datetimeFigureOut">
              <a:rPr lang="en-GB" smtClean="0"/>
              <a:t>01/12/2016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F8197-6BF3-43FF-AE18-F4415D02BB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203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85867-0822-44DE-8BB7-73CCB6329E7A}" type="datetimeFigureOut">
              <a:rPr lang="en-GB" smtClean="0"/>
              <a:t>01/12/2016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F8197-6BF3-43FF-AE18-F4415D02BB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3056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85867-0822-44DE-8BB7-73CCB6329E7A}" type="datetimeFigureOut">
              <a:rPr lang="en-GB" smtClean="0"/>
              <a:t>01/12/2016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F8197-6BF3-43FF-AE18-F4415D02BB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4082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85867-0822-44DE-8BB7-73CCB6329E7A}" type="datetimeFigureOut">
              <a:rPr lang="en-GB" smtClean="0"/>
              <a:t>01/12/2016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F8197-6BF3-43FF-AE18-F4415D02BB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7687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85867-0822-44DE-8BB7-73CCB6329E7A}" type="datetimeFigureOut">
              <a:rPr lang="en-GB" smtClean="0"/>
              <a:t>01/12/2016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F8197-6BF3-43FF-AE18-F4415D02BB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469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85867-0822-44DE-8BB7-73CCB6329E7A}" type="datetimeFigureOut">
              <a:rPr lang="en-GB" smtClean="0"/>
              <a:t>01/12/2016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F8197-6BF3-43FF-AE18-F4415D02BB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1551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85867-0822-44DE-8BB7-73CCB6329E7A}" type="datetimeFigureOut">
              <a:rPr lang="en-GB" smtClean="0"/>
              <a:t>01/12/2016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F8197-6BF3-43FF-AE18-F4415D02BB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432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354162"/>
          </a:xfrm>
        </p:spPr>
        <p:txBody>
          <a:bodyPr/>
          <a:lstStyle/>
          <a:p>
            <a:r>
              <a:rPr lang="en-GB" b="1" u="sng" dirty="0"/>
              <a:t>Session 1 (10.00am to 11.15am)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916832"/>
            <a:ext cx="8229600" cy="4608512"/>
          </a:xfrm>
        </p:spPr>
        <p:txBody>
          <a:bodyPr>
            <a:normAutofit/>
          </a:bodyPr>
          <a:lstStyle/>
          <a:p>
            <a:r>
              <a:rPr lang="en-GB" b="1" dirty="0"/>
              <a:t>Welcome; Club Update &amp; Market Review</a:t>
            </a:r>
          </a:p>
          <a:p>
            <a:r>
              <a:rPr lang="en-GB" b="1" dirty="0"/>
              <a:t>Factors for Success in a Declining Market </a:t>
            </a:r>
            <a:r>
              <a:rPr lang="en-GB" dirty="0"/>
              <a:t>– Ben Waller </a:t>
            </a:r>
            <a:r>
              <a:rPr lang="en-GB" dirty="0" err="1"/>
              <a:t>iCDP</a:t>
            </a:r>
            <a:endParaRPr lang="en-GB" dirty="0"/>
          </a:p>
          <a:p>
            <a:pPr lvl="0"/>
            <a:r>
              <a:rPr lang="en-GB" b="1" dirty="0" err="1">
                <a:solidFill>
                  <a:prstClr val="black"/>
                </a:solidFill>
              </a:rPr>
              <a:t>AudaStats</a:t>
            </a:r>
            <a:r>
              <a:rPr lang="en-GB" b="1" dirty="0">
                <a:solidFill>
                  <a:prstClr val="black"/>
                </a:solidFill>
              </a:rPr>
              <a:t> presentation</a:t>
            </a:r>
          </a:p>
          <a:p>
            <a:pPr>
              <a:buNone/>
            </a:pPr>
            <a:endParaRPr lang="en-GB" sz="2400" dirty="0"/>
          </a:p>
        </p:txBody>
      </p:sp>
      <p:pic>
        <p:nvPicPr>
          <p:cNvPr id="4" name="Picture 2049" descr="D:\My Documents\ABP CLUB\2008 ABP logos\ABP flag only 3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480376" y="5733256"/>
            <a:ext cx="996256" cy="881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7474" y="5886084"/>
            <a:ext cx="1752600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65286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u="sng" dirty="0"/>
              <a:t>ABP Club – 2016 update:</a:t>
            </a:r>
            <a:br>
              <a:rPr lang="en-GB" b="1" u="sng" dirty="0"/>
            </a:br>
            <a:r>
              <a:rPr lang="en-GB" b="1" u="sng" dirty="0"/>
              <a:t>Publications -  </a:t>
            </a:r>
            <a:r>
              <a:rPr lang="en-GB" sz="3600" b="1" u="sng" dirty="0"/>
              <a:t>since 2015 convention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1544" y="1628801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4 issues of Auto Body Professional </a:t>
            </a:r>
          </a:p>
          <a:p>
            <a:pPr marL="0" indent="0">
              <a:buNone/>
            </a:pPr>
            <a:r>
              <a:rPr lang="en-GB" sz="2600" dirty="0"/>
              <a:t>	</a:t>
            </a:r>
            <a:r>
              <a:rPr lang="en-GB" sz="2600" i="1" dirty="0"/>
              <a:t>- our quarterly industry magazine; improved design</a:t>
            </a:r>
          </a:p>
          <a:p>
            <a:r>
              <a:rPr lang="en-GB" dirty="0"/>
              <a:t>EXPO </a:t>
            </a:r>
            <a:r>
              <a:rPr lang="en-GB" sz="2600" i="1" dirty="0"/>
              <a:t>– show guide and review</a:t>
            </a:r>
          </a:p>
          <a:p>
            <a:r>
              <a:rPr lang="en-GB" dirty="0"/>
              <a:t>new Retail Price Guide</a:t>
            </a:r>
          </a:p>
          <a:p>
            <a:r>
              <a:rPr lang="en-GB" dirty="0"/>
              <a:t>3 British </a:t>
            </a:r>
            <a:r>
              <a:rPr lang="en-GB" dirty="0" err="1"/>
              <a:t>Bodyshop</a:t>
            </a:r>
            <a:r>
              <a:rPr lang="en-GB" dirty="0"/>
              <a:t> Awards publications</a:t>
            </a:r>
          </a:p>
          <a:p>
            <a:pPr marL="0" indent="0">
              <a:buNone/>
            </a:pPr>
            <a:r>
              <a:rPr lang="en-GB" dirty="0"/>
              <a:t>	 </a:t>
            </a:r>
            <a:r>
              <a:rPr lang="en-GB" sz="2600" i="1" dirty="0"/>
              <a:t>– preview, programme and review</a:t>
            </a:r>
          </a:p>
          <a:p>
            <a:r>
              <a:rPr lang="en-GB" dirty="0"/>
              <a:t>new 2016 Economic  Climate Survey</a:t>
            </a:r>
          </a:p>
          <a:p>
            <a:r>
              <a:rPr lang="en-GB" dirty="0"/>
              <a:t>Convention / Night of Knights programme</a:t>
            </a:r>
          </a:p>
          <a:p>
            <a:r>
              <a:rPr lang="en-GB" dirty="0"/>
              <a:t>new Industry Yearbook  </a:t>
            </a:r>
            <a:r>
              <a:rPr lang="en-GB" dirty="0" err="1"/>
              <a:t>inc</a:t>
            </a:r>
            <a:r>
              <a:rPr lang="en-GB" dirty="0"/>
              <a:t> </a:t>
            </a:r>
            <a:r>
              <a:rPr lang="en-GB" dirty="0" err="1"/>
              <a:t>AudaStats</a:t>
            </a:r>
            <a:r>
              <a:rPr lang="en-GB" dirty="0"/>
              <a:t> 2016 – 17; </a:t>
            </a:r>
          </a:p>
          <a:p>
            <a:pPr marL="0" indent="0">
              <a:buNone/>
            </a:pPr>
            <a:r>
              <a:rPr lang="en-GB" sz="2200" dirty="0"/>
              <a:t>	</a:t>
            </a:r>
            <a:r>
              <a:rPr lang="en-GB" sz="2800" dirty="0"/>
              <a:t> </a:t>
            </a:r>
            <a:r>
              <a:rPr lang="en-GB" sz="2600" i="1" dirty="0"/>
              <a:t>updated and extended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2049" descr="D:\My Documents\ABP CLUB\2008 ABP logos\ABP flag only 3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04312" y="5661248"/>
            <a:ext cx="1284288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7568" y="6165305"/>
            <a:ext cx="17526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44486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u="sng" dirty="0"/>
              <a:t>ABP Club Annual Economic Survey  Sept 2016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Sponsored by </a:t>
            </a:r>
            <a:r>
              <a:rPr lang="en-GB" dirty="0" err="1"/>
              <a:t>Mirka</a:t>
            </a:r>
            <a:endParaRPr lang="en-GB" dirty="0"/>
          </a:p>
          <a:p>
            <a:r>
              <a:rPr lang="en-GB" dirty="0"/>
              <a:t>Our sixth annual survey</a:t>
            </a:r>
          </a:p>
          <a:p>
            <a:r>
              <a:rPr lang="en-GB" dirty="0"/>
              <a:t>Response rate up 50% on last year</a:t>
            </a:r>
          </a:p>
          <a:p>
            <a:r>
              <a:rPr lang="en-GB" dirty="0"/>
              <a:t>Industry more optimistic than ever before with 72% of </a:t>
            </a:r>
            <a:r>
              <a:rPr lang="en-GB" dirty="0" err="1"/>
              <a:t>bodyshops</a:t>
            </a:r>
            <a:r>
              <a:rPr lang="en-GB" dirty="0"/>
              <a:t> expecting business to grow</a:t>
            </a:r>
          </a:p>
          <a:p>
            <a:r>
              <a:rPr lang="en-GB" dirty="0"/>
              <a:t>84% of </a:t>
            </a:r>
            <a:r>
              <a:rPr lang="en-GB" dirty="0" err="1"/>
              <a:t>bodyshops</a:t>
            </a:r>
            <a:r>
              <a:rPr lang="en-GB" dirty="0"/>
              <a:t> reported increase in £sales</a:t>
            </a:r>
          </a:p>
          <a:p>
            <a:r>
              <a:rPr lang="en-GB" dirty="0"/>
              <a:t>69% of respondents report increase in profits</a:t>
            </a:r>
          </a:p>
          <a:p>
            <a:r>
              <a:rPr lang="en-GB" dirty="0"/>
              <a:t>Concern at lack of skilled staff and fees charged by accident management companies</a:t>
            </a:r>
          </a:p>
          <a:p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7568" y="6165305"/>
            <a:ext cx="17526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049" descr="D:\My Documents\ABP CLUB\2008 ABP logos\ABP flag only 3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60297" y="5804941"/>
            <a:ext cx="1296145" cy="898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1984" y="1484784"/>
            <a:ext cx="2376264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66557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498178"/>
          </a:xfrm>
        </p:spPr>
        <p:txBody>
          <a:bodyPr>
            <a:normAutofit fontScale="90000"/>
          </a:bodyPr>
          <a:lstStyle/>
          <a:p>
            <a:r>
              <a:rPr lang="en-GB" b="1" u="sng" dirty="0"/>
              <a:t>ABP Club – 2016 update:</a:t>
            </a:r>
            <a:br>
              <a:rPr lang="en-GB" b="1" u="sng" dirty="0"/>
            </a:br>
            <a:r>
              <a:rPr lang="en-GB" b="1" u="sng" dirty="0">
                <a:solidFill>
                  <a:srgbClr val="FF0000"/>
                </a:solidFill>
              </a:rPr>
              <a:t>Industry “groups” </a:t>
            </a:r>
            <a:br>
              <a:rPr lang="en-GB" b="1" u="sng" dirty="0">
                <a:solidFill>
                  <a:srgbClr val="FF0000"/>
                </a:solidFill>
              </a:rPr>
            </a:br>
            <a:r>
              <a:rPr lang="en-GB" b="1" u="sng" dirty="0">
                <a:solidFill>
                  <a:srgbClr val="FF0000"/>
                </a:solidFill>
              </a:rPr>
              <a:t>with ABP representation</a:t>
            </a:r>
            <a:endParaRPr lang="en-GB" sz="3600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3512" y="2276873"/>
            <a:ext cx="8712968" cy="3877891"/>
          </a:xfrm>
        </p:spPr>
        <p:txBody>
          <a:bodyPr>
            <a:normAutofit/>
          </a:bodyPr>
          <a:lstStyle/>
          <a:p>
            <a:r>
              <a:rPr lang="en-GB" sz="2600" dirty="0"/>
              <a:t>IMI ATA steering group</a:t>
            </a:r>
          </a:p>
          <a:p>
            <a:r>
              <a:rPr lang="en-GB" sz="2600" dirty="0" err="1"/>
              <a:t>BSi</a:t>
            </a:r>
            <a:r>
              <a:rPr lang="en-GB" sz="2600" dirty="0"/>
              <a:t> SVS/20 committee</a:t>
            </a:r>
          </a:p>
          <a:p>
            <a:r>
              <a:rPr lang="en-GB" sz="2600" dirty="0"/>
              <a:t>Single Skill Apprenticeship trailblazer</a:t>
            </a:r>
          </a:p>
          <a:p>
            <a:r>
              <a:rPr lang="en-GB" sz="2600" dirty="0" err="1"/>
              <a:t>AutoRaise</a:t>
            </a:r>
            <a:endParaRPr lang="en-GB" sz="2600" dirty="0"/>
          </a:p>
          <a:p>
            <a:r>
              <a:rPr lang="en-GB" sz="2600" dirty="0"/>
              <a:t>Green Recycled Parts Working Group</a:t>
            </a:r>
          </a:p>
          <a:p>
            <a:r>
              <a:rPr lang="en-GB" sz="2600" dirty="0" err="1"/>
              <a:t>Thatcham</a:t>
            </a:r>
            <a:r>
              <a:rPr lang="en-GB" sz="2600" dirty="0"/>
              <a:t> ADAS committee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2049" descr="D:\My Documents\ABP CLUB\2008 ABP logos\ABP flag only 3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04312" y="5661248"/>
            <a:ext cx="1284288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7568" y="6165305"/>
            <a:ext cx="17526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25976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5400" b="1" u="sng" dirty="0"/>
              <a:t>ABP Club – 2016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7528" y="1600201"/>
            <a:ext cx="8496944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6000" b="1" dirty="0">
                <a:solidFill>
                  <a:srgbClr val="FF0000"/>
                </a:solidFill>
              </a:rPr>
              <a:t>THANK YOU</a:t>
            </a:r>
          </a:p>
          <a:p>
            <a:pPr marL="0" indent="0">
              <a:buNone/>
            </a:pPr>
            <a:r>
              <a:rPr lang="en-GB" sz="4800" b="1" dirty="0"/>
              <a:t>		</a:t>
            </a:r>
            <a:r>
              <a:rPr lang="en-GB" sz="4300" b="1" dirty="0">
                <a:solidFill>
                  <a:srgbClr val="FF0000"/>
                </a:solidFill>
              </a:rPr>
              <a:t>- for your support</a:t>
            </a:r>
          </a:p>
          <a:p>
            <a:pPr marL="0" indent="0">
              <a:buNone/>
            </a:pPr>
            <a:r>
              <a:rPr lang="en-GB" sz="4300" b="1" dirty="0">
                <a:solidFill>
                  <a:srgbClr val="FF0000"/>
                </a:solidFill>
              </a:rPr>
              <a:t>		- for being members</a:t>
            </a:r>
          </a:p>
          <a:p>
            <a:pPr marL="0" indent="0">
              <a:buNone/>
            </a:pPr>
            <a:r>
              <a:rPr lang="en-GB" sz="4300" b="1" dirty="0">
                <a:solidFill>
                  <a:srgbClr val="FF0000"/>
                </a:solidFill>
              </a:rPr>
              <a:t>		- for your participation</a:t>
            </a:r>
          </a:p>
          <a:p>
            <a:pPr marL="0" indent="0" algn="ctr">
              <a:buNone/>
            </a:pPr>
            <a:r>
              <a:rPr lang="en-GB" sz="4800" b="1" dirty="0"/>
              <a:t>We really do appreciate you</a:t>
            </a:r>
          </a:p>
        </p:txBody>
      </p:sp>
      <p:pic>
        <p:nvPicPr>
          <p:cNvPr id="4" name="Picture 2049" descr="D:\My Documents\ABP CLUB\2008 ABP logos\ABP flag only 3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32304" y="5949280"/>
            <a:ext cx="1284288" cy="755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7568" y="6165305"/>
            <a:ext cx="17526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77593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5400" b="1" u="sng" dirty="0"/>
              <a:t>ABP Club – 2016 Convention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7528" y="1600201"/>
            <a:ext cx="8496944" cy="4525963"/>
          </a:xfrm>
        </p:spPr>
        <p:txBody>
          <a:bodyPr>
            <a:normAutofit/>
          </a:bodyPr>
          <a:lstStyle/>
          <a:p>
            <a:pPr algn="ctr"/>
            <a:endParaRPr lang="en-GB" sz="3500" dirty="0"/>
          </a:p>
          <a:p>
            <a:pPr marL="0" indent="0" algn="ctr">
              <a:buNone/>
            </a:pPr>
            <a:r>
              <a:rPr lang="en-GB" sz="6000" b="1" dirty="0"/>
              <a:t>Market – 2016 Review</a:t>
            </a:r>
          </a:p>
        </p:txBody>
      </p:sp>
      <p:pic>
        <p:nvPicPr>
          <p:cNvPr id="4" name="Picture 2049" descr="D:\My Documents\ABP CLUB\2008 ABP logos\ABP flag only 3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32304" y="5949280"/>
            <a:ext cx="1284288" cy="755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7568" y="6165305"/>
            <a:ext cx="17526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99786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5521" y="1052737"/>
            <a:ext cx="8640960" cy="364902"/>
          </a:xfrm>
        </p:spPr>
        <p:txBody>
          <a:bodyPr>
            <a:noAutofit/>
          </a:bodyPr>
          <a:lstStyle/>
          <a:p>
            <a:r>
              <a:rPr lang="en-GB" sz="5400" b="1" u="sng" dirty="0"/>
              <a:t>UK </a:t>
            </a:r>
            <a:r>
              <a:rPr lang="en-GB" sz="5400" b="1" u="sng" dirty="0" err="1"/>
              <a:t>Bodyshop</a:t>
            </a:r>
            <a:r>
              <a:rPr lang="en-GB" sz="5400" b="1" u="sng" dirty="0"/>
              <a:t> Profitability</a:t>
            </a:r>
            <a:br>
              <a:rPr lang="en-GB" sz="5400" b="1" u="sng" dirty="0"/>
            </a:br>
            <a:r>
              <a:rPr lang="en-GB" sz="2800" b="1" dirty="0" err="1"/>
              <a:t>pg</a:t>
            </a:r>
            <a:r>
              <a:rPr lang="en-GB" sz="2800" b="1" dirty="0"/>
              <a:t> 39 2016 - 2017 Industry Yearbook</a:t>
            </a:r>
            <a:br>
              <a:rPr lang="en-GB" sz="3200" b="1" u="sng" dirty="0"/>
            </a:br>
            <a:endParaRPr lang="en-GB" sz="54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772817"/>
            <a:ext cx="8229600" cy="4353347"/>
          </a:xfrm>
        </p:spPr>
        <p:txBody>
          <a:bodyPr>
            <a:normAutofit/>
          </a:bodyPr>
          <a:lstStyle/>
          <a:p>
            <a:r>
              <a:rPr lang="en-GB" sz="3600" dirty="0"/>
              <a:t>28 of the largest </a:t>
            </a:r>
            <a:r>
              <a:rPr lang="en-GB" sz="3600" dirty="0" err="1"/>
              <a:t>bodyshop</a:t>
            </a:r>
            <a:r>
              <a:rPr lang="en-GB" sz="3600" dirty="0"/>
              <a:t> groups and independent sites in the UK with a total turnover of £588 million from 245 sites</a:t>
            </a:r>
          </a:p>
          <a:p>
            <a:r>
              <a:rPr lang="en-GB" sz="3600" dirty="0"/>
              <a:t>Average pre-tax profit margin for them has now improved to …………………..</a:t>
            </a:r>
            <a:endParaRPr lang="en-GB" dirty="0"/>
          </a:p>
        </p:txBody>
      </p:sp>
      <p:pic>
        <p:nvPicPr>
          <p:cNvPr id="4" name="Picture 2049" descr="D:\My Documents\ABP CLUB\2008 ABP logos\ABP flag only 3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48329" y="5661248"/>
            <a:ext cx="1296145" cy="898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7568" y="5922723"/>
            <a:ext cx="17526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97341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5521" y="1052737"/>
            <a:ext cx="8640960" cy="364902"/>
          </a:xfrm>
        </p:spPr>
        <p:txBody>
          <a:bodyPr>
            <a:noAutofit/>
          </a:bodyPr>
          <a:lstStyle/>
          <a:p>
            <a:r>
              <a:rPr lang="en-GB" sz="5400" b="1" u="sng" dirty="0"/>
              <a:t>UK </a:t>
            </a:r>
            <a:r>
              <a:rPr lang="en-GB" sz="5400" b="1" u="sng" dirty="0" err="1"/>
              <a:t>Bodyshop</a:t>
            </a:r>
            <a:r>
              <a:rPr lang="en-GB" sz="5400" b="1" u="sng" dirty="0"/>
              <a:t> Profitability</a:t>
            </a:r>
            <a:br>
              <a:rPr lang="en-GB" sz="5400" b="1" u="sng" dirty="0"/>
            </a:br>
            <a:endParaRPr lang="en-GB" sz="54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772817"/>
            <a:ext cx="8229600" cy="4353347"/>
          </a:xfrm>
        </p:spPr>
        <p:txBody>
          <a:bodyPr>
            <a:normAutofit/>
          </a:bodyPr>
          <a:lstStyle/>
          <a:p>
            <a:r>
              <a:rPr lang="en-GB" sz="3600" dirty="0"/>
              <a:t>Average pre-tax profit margin for 28 of the largest </a:t>
            </a:r>
            <a:r>
              <a:rPr lang="en-GB" sz="3600" dirty="0" err="1"/>
              <a:t>bodyshop</a:t>
            </a:r>
            <a:r>
              <a:rPr lang="en-GB" sz="3600" dirty="0"/>
              <a:t> groups and independent sites in the UK is now…………..</a:t>
            </a:r>
            <a:r>
              <a:rPr lang="en-GB" sz="5800" b="1" dirty="0"/>
              <a:t>4.40%</a:t>
            </a:r>
          </a:p>
          <a:p>
            <a:endParaRPr lang="en-GB" sz="3600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2049" descr="D:\My Documents\ABP CLUB\2008 ABP logos\ABP flag only 3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48329" y="5661248"/>
            <a:ext cx="1296145" cy="898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317" y="5632272"/>
            <a:ext cx="17526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97841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5521" y="1052737"/>
            <a:ext cx="8640960" cy="364902"/>
          </a:xfrm>
        </p:spPr>
        <p:txBody>
          <a:bodyPr>
            <a:noAutofit/>
          </a:bodyPr>
          <a:lstStyle/>
          <a:p>
            <a:r>
              <a:rPr lang="en-GB" sz="5400" b="1" u="sng" dirty="0"/>
              <a:t>UK </a:t>
            </a:r>
            <a:r>
              <a:rPr lang="en-GB" sz="5400" b="1" u="sng" dirty="0" err="1"/>
              <a:t>Bodyshop</a:t>
            </a:r>
            <a:r>
              <a:rPr lang="en-GB" sz="5400" b="1" u="sng" dirty="0"/>
              <a:t> Profitability</a:t>
            </a:r>
            <a:br>
              <a:rPr lang="en-GB" sz="5400" b="1" u="sng" dirty="0"/>
            </a:br>
            <a:endParaRPr lang="en-GB" sz="54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772817"/>
            <a:ext cx="8229600" cy="4353347"/>
          </a:xfrm>
        </p:spPr>
        <p:txBody>
          <a:bodyPr>
            <a:normAutofit fontScale="70000" lnSpcReduction="20000"/>
          </a:bodyPr>
          <a:lstStyle/>
          <a:p>
            <a:r>
              <a:rPr lang="en-GB" sz="3600" dirty="0"/>
              <a:t>Average pre-tax profit margin for 28 of the largest </a:t>
            </a:r>
            <a:r>
              <a:rPr lang="en-GB" sz="3600" dirty="0" err="1"/>
              <a:t>bodyshop</a:t>
            </a:r>
            <a:r>
              <a:rPr lang="en-GB" sz="3600" dirty="0"/>
              <a:t> groups and independent sites in the UK is now…………..</a:t>
            </a:r>
            <a:r>
              <a:rPr lang="en-GB" sz="3600" b="1" dirty="0"/>
              <a:t>4.40%</a:t>
            </a:r>
          </a:p>
          <a:p>
            <a:pPr marL="0" indent="0">
              <a:buNone/>
            </a:pPr>
            <a:endParaRPr lang="en-GB" sz="3000" i="1" dirty="0"/>
          </a:p>
          <a:p>
            <a:pPr marL="0" indent="0">
              <a:buNone/>
            </a:pPr>
            <a:r>
              <a:rPr lang="en-GB" sz="3000" i="1" dirty="0"/>
              <a:t>     (At 2015 Convention average margin was 3.26%)</a:t>
            </a:r>
          </a:p>
          <a:p>
            <a:pPr marL="0" indent="0">
              <a:buNone/>
            </a:pPr>
            <a:r>
              <a:rPr lang="en-GB" sz="3000" i="1" dirty="0"/>
              <a:t>    </a:t>
            </a:r>
          </a:p>
          <a:p>
            <a:pPr marL="0" indent="0">
              <a:buNone/>
            </a:pPr>
            <a:r>
              <a:rPr lang="en-GB" sz="3000" i="1" dirty="0"/>
              <a:t>     (At 2014 Convention average margin was 2.29%)</a:t>
            </a:r>
          </a:p>
          <a:p>
            <a:endParaRPr lang="en-GB" sz="3600" dirty="0"/>
          </a:p>
          <a:p>
            <a:r>
              <a:rPr lang="en-GB" sz="3600" b="1" dirty="0">
                <a:solidFill>
                  <a:srgbClr val="FF0000"/>
                </a:solidFill>
              </a:rPr>
              <a:t>Average £1,510 insurer job gives £66 pre-tax profit</a:t>
            </a:r>
          </a:p>
          <a:p>
            <a:endParaRPr lang="en-GB" sz="3600" b="1" dirty="0">
              <a:solidFill>
                <a:srgbClr val="FF0000"/>
              </a:solidFill>
            </a:endParaRPr>
          </a:p>
          <a:p>
            <a:r>
              <a:rPr lang="en-GB" sz="3600" dirty="0"/>
              <a:t>Lack of profitability is still biggest factor affecting UK repair industry</a:t>
            </a:r>
            <a:endParaRPr lang="en-GB" sz="2400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2049" descr="D:\My Documents\ABP CLUB\2008 ABP logos\ABP flag only 3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92345" y="5731400"/>
            <a:ext cx="1296145" cy="898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3592" y="6106498"/>
            <a:ext cx="17526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62755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u="sng" dirty="0"/>
              <a:t>Accident Management Cos </a:t>
            </a:r>
            <a:r>
              <a:rPr lang="en-GB" sz="2400" b="1" u="sng" dirty="0"/>
              <a:t>(1 of 2)</a:t>
            </a:r>
            <a:br>
              <a:rPr lang="en-GB" b="1" u="sng" dirty="0"/>
            </a:b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 err="1"/>
              <a:t>Redde</a:t>
            </a:r>
            <a:r>
              <a:rPr lang="en-GB" b="1" dirty="0"/>
              <a:t>: </a:t>
            </a:r>
            <a:r>
              <a:rPr lang="en-GB" sz="2000" b="1" dirty="0"/>
              <a:t>(new name from May 2014 for </a:t>
            </a:r>
            <a:r>
              <a:rPr lang="en-GB" sz="2000" b="1" dirty="0" err="1"/>
              <a:t>Helphire</a:t>
            </a:r>
            <a:r>
              <a:rPr lang="en-GB" sz="2000" b="1" dirty="0"/>
              <a:t> Group)</a:t>
            </a:r>
            <a:r>
              <a:rPr lang="en-GB" b="1" dirty="0"/>
              <a:t> </a:t>
            </a:r>
            <a:r>
              <a:rPr lang="en-GB" sz="2000" b="1" dirty="0"/>
              <a:t> </a:t>
            </a:r>
            <a:r>
              <a:rPr lang="en-GB" sz="2400" dirty="0"/>
              <a:t>Acquired </a:t>
            </a:r>
            <a:r>
              <a:rPr lang="en-GB" sz="2400" b="1" dirty="0"/>
              <a:t>FMG </a:t>
            </a:r>
            <a:r>
              <a:rPr lang="en-GB" sz="2400" dirty="0"/>
              <a:t>in</a:t>
            </a:r>
            <a:r>
              <a:rPr lang="en-GB" sz="2400" b="1" dirty="0"/>
              <a:t> </a:t>
            </a:r>
            <a:r>
              <a:rPr lang="en-GB" sz="2400" dirty="0"/>
              <a:t>October 2015 and merged it with Total Accident Management; </a:t>
            </a:r>
            <a:r>
              <a:rPr lang="en-GB" sz="2400" dirty="0" err="1"/>
              <a:t>Helphire</a:t>
            </a:r>
            <a:r>
              <a:rPr lang="en-GB" sz="2400" dirty="0"/>
              <a:t> and Albany rebranded </a:t>
            </a:r>
            <a:r>
              <a:rPr lang="en-GB" sz="2400" dirty="0" err="1"/>
              <a:t>Auxillis</a:t>
            </a:r>
            <a:endParaRPr lang="en-GB" sz="2400" b="1" dirty="0"/>
          </a:p>
          <a:p>
            <a:r>
              <a:rPr lang="en-GB" b="1" dirty="0"/>
              <a:t>Innovation:</a:t>
            </a:r>
            <a:r>
              <a:rPr lang="en-GB" dirty="0"/>
              <a:t>  </a:t>
            </a:r>
            <a:r>
              <a:rPr lang="en-GB" sz="2400" dirty="0"/>
              <a:t>Oct 2015 acquired by </a:t>
            </a:r>
            <a:r>
              <a:rPr lang="en-GB" sz="2400" b="1" dirty="0"/>
              <a:t>Carlyle</a:t>
            </a:r>
          </a:p>
          <a:p>
            <a:r>
              <a:rPr lang="en-GB" b="1" dirty="0"/>
              <a:t>WNS:</a:t>
            </a:r>
            <a:r>
              <a:rPr lang="en-GB" sz="2400" dirty="0"/>
              <a:t> Oct 2015 LV announced that they were terminating contract with WNS in Jan 2017</a:t>
            </a:r>
          </a:p>
          <a:p>
            <a:r>
              <a:rPr lang="en-GB" b="1" dirty="0"/>
              <a:t>CAA:</a:t>
            </a:r>
            <a:r>
              <a:rPr lang="en-GB" dirty="0"/>
              <a:t>  </a:t>
            </a:r>
            <a:r>
              <a:rPr lang="en-GB" sz="2400" dirty="0"/>
              <a:t>acquired by their largest customer, Gallagher Bassett in August 2015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7568" y="6165305"/>
            <a:ext cx="17526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049" descr="D:\My Documents\ABP CLUB\2008 ABP logos\ABP flag only 3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48329" y="5661248"/>
            <a:ext cx="1296145" cy="898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048860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u="sng" dirty="0"/>
              <a:t>Accident Management Cos </a:t>
            </a:r>
            <a:r>
              <a:rPr lang="en-GB" sz="2400" b="1" u="sng" dirty="0"/>
              <a:t>(2 of 2)</a:t>
            </a:r>
            <a:br>
              <a:rPr lang="en-GB" b="1" u="sng" dirty="0"/>
            </a:b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1"/>
            <a:ext cx="8363273" cy="4525963"/>
          </a:xfrm>
        </p:spPr>
        <p:txBody>
          <a:bodyPr>
            <a:normAutofit/>
          </a:bodyPr>
          <a:lstStyle/>
          <a:p>
            <a:r>
              <a:rPr lang="en-GB" b="1" dirty="0" err="1"/>
              <a:t>Quindell</a:t>
            </a:r>
            <a:r>
              <a:rPr lang="en-GB" b="1" dirty="0"/>
              <a:t>: </a:t>
            </a:r>
            <a:r>
              <a:rPr lang="en-GB" sz="2400" dirty="0"/>
              <a:t>Australian law firm, </a:t>
            </a:r>
            <a:r>
              <a:rPr lang="en-GB" sz="2400" b="1" dirty="0"/>
              <a:t>Slater &amp; Gordon</a:t>
            </a:r>
            <a:r>
              <a:rPr lang="en-GB" sz="2400" dirty="0"/>
              <a:t>, bought their Professional Services Division in May 2015, which included the former </a:t>
            </a:r>
            <a:r>
              <a:rPr lang="en-GB" sz="2400" b="1" dirty="0"/>
              <a:t>Ai Claims </a:t>
            </a:r>
            <a:r>
              <a:rPr lang="en-GB" sz="2400" dirty="0"/>
              <a:t>business. Now called Slater Gordon Motor Solutions</a:t>
            </a:r>
          </a:p>
          <a:p>
            <a:r>
              <a:rPr lang="en-GB" b="1" dirty="0"/>
              <a:t>MFS (Managed Fleet Services): </a:t>
            </a:r>
            <a:r>
              <a:rPr lang="en-GB" sz="2400" dirty="0"/>
              <a:t>acquired by Davies Group in July 2015</a:t>
            </a:r>
          </a:p>
          <a:p>
            <a:r>
              <a:rPr lang="en-GB" b="1" dirty="0"/>
              <a:t>BLD (Bikers Legal Defence): </a:t>
            </a:r>
            <a:r>
              <a:rPr lang="en-GB" sz="2400" dirty="0"/>
              <a:t>Sept 2015 administration</a:t>
            </a:r>
          </a:p>
          <a:p>
            <a:r>
              <a:rPr lang="en-GB" b="1" dirty="0"/>
              <a:t>VAMCO: </a:t>
            </a:r>
            <a:r>
              <a:rPr lang="en-GB" sz="2400" dirty="0"/>
              <a:t>liquidated in July 2015</a:t>
            </a:r>
          </a:p>
          <a:p>
            <a:endParaRPr lang="en-GB" sz="2400" dirty="0"/>
          </a:p>
          <a:p>
            <a:endParaRPr lang="en-GB" sz="2400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7568" y="6165305"/>
            <a:ext cx="17526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049" descr="D:\My Documents\ABP CLUB\2008 ABP logos\ABP flag only 3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48329" y="5661248"/>
            <a:ext cx="1296145" cy="898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53833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994122"/>
          </a:xfrm>
        </p:spPr>
        <p:txBody>
          <a:bodyPr>
            <a:normAutofit/>
          </a:bodyPr>
          <a:lstStyle/>
          <a:p>
            <a:r>
              <a:rPr lang="en-GB" b="1" u="sng" dirty="0"/>
              <a:t>Session 2 (12.00 to 1.30pm)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484784"/>
            <a:ext cx="8229600" cy="4536504"/>
          </a:xfrm>
        </p:spPr>
        <p:txBody>
          <a:bodyPr>
            <a:normAutofit fontScale="92500" lnSpcReduction="10000"/>
          </a:bodyPr>
          <a:lstStyle/>
          <a:p>
            <a:r>
              <a:rPr lang="en-GB" b="1" dirty="0"/>
              <a:t>Body Repair Industry Apprenticeships and young people</a:t>
            </a:r>
            <a:r>
              <a:rPr lang="en-GB" dirty="0"/>
              <a:t>:</a:t>
            </a:r>
          </a:p>
          <a:p>
            <a:pPr marL="0" indent="0">
              <a:buNone/>
            </a:pPr>
            <a:r>
              <a:rPr lang="en-GB" dirty="0"/>
              <a:t>	- Esther Horner – BIS </a:t>
            </a:r>
          </a:p>
          <a:p>
            <a:pPr marL="0" indent="0">
              <a:buNone/>
            </a:pPr>
            <a:r>
              <a:rPr lang="en-GB" dirty="0"/>
              <a:t>	- Tom </a:t>
            </a:r>
            <a:r>
              <a:rPr lang="en-GB" dirty="0" err="1"/>
              <a:t>Hudd</a:t>
            </a:r>
            <a:r>
              <a:rPr lang="en-GB" dirty="0"/>
              <a:t> – </a:t>
            </a:r>
            <a:r>
              <a:rPr lang="en-GB" dirty="0" err="1"/>
              <a:t>Thatcham</a:t>
            </a:r>
            <a:r>
              <a:rPr lang="en-GB" dirty="0"/>
              <a:t> and trailblazer chair </a:t>
            </a:r>
          </a:p>
          <a:p>
            <a:pPr marL="0" indent="0">
              <a:buNone/>
            </a:pPr>
            <a:r>
              <a:rPr lang="en-GB" dirty="0"/>
              <a:t>	- Bob Linwood – </a:t>
            </a:r>
            <a:r>
              <a:rPr lang="en-GB" dirty="0" err="1"/>
              <a:t>AutoRaise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 	followed by Panel Discussion </a:t>
            </a:r>
          </a:p>
          <a:p>
            <a:r>
              <a:rPr lang="en-GB" b="1" dirty="0"/>
              <a:t>Launch of new ABP membership benefit - Recommended Business Service Providers</a:t>
            </a:r>
            <a:r>
              <a:rPr lang="en-GB" dirty="0"/>
              <a:t>:</a:t>
            </a:r>
          </a:p>
          <a:p>
            <a:pPr marL="0" indent="0">
              <a:buNone/>
            </a:pPr>
            <a:r>
              <a:rPr lang="en-GB" dirty="0"/>
              <a:t>	- </a:t>
            </a:r>
            <a:r>
              <a:rPr lang="en-GB" dirty="0" err="1"/>
              <a:t>Glaisyers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 	- ECA</a:t>
            </a:r>
          </a:p>
          <a:p>
            <a:pPr marL="0" indent="0">
              <a:buNone/>
            </a:pPr>
            <a:r>
              <a:rPr lang="en-GB" dirty="0"/>
              <a:t>	- Plan Insurance</a:t>
            </a:r>
          </a:p>
          <a:p>
            <a:pPr>
              <a:buFontTx/>
              <a:buChar char="-"/>
            </a:pPr>
            <a:endParaRPr lang="en-GB" dirty="0"/>
          </a:p>
          <a:p>
            <a:pPr>
              <a:buFontTx/>
              <a:buChar char="-"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>
              <a:buFontTx/>
              <a:buChar char="-"/>
            </a:pPr>
            <a:endParaRPr lang="en-GB" dirty="0"/>
          </a:p>
          <a:p>
            <a:pPr>
              <a:buFontTx/>
              <a:buChar char="-"/>
            </a:pPr>
            <a:endParaRPr lang="en-GB" dirty="0"/>
          </a:p>
          <a:p>
            <a:pPr>
              <a:buNone/>
            </a:pPr>
            <a:endParaRPr lang="en-GB" sz="2400" dirty="0"/>
          </a:p>
        </p:txBody>
      </p:sp>
      <p:pic>
        <p:nvPicPr>
          <p:cNvPr id="4" name="Picture 2049" descr="D:\My Documents\ABP CLUB\2008 ABP logos\ABP flag only 3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04312" y="5661248"/>
            <a:ext cx="1284288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7474" y="5886084"/>
            <a:ext cx="1752600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90048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88640"/>
            <a:ext cx="8229600" cy="936104"/>
          </a:xfrm>
        </p:spPr>
        <p:txBody>
          <a:bodyPr/>
          <a:lstStyle/>
          <a:p>
            <a:r>
              <a:rPr lang="en-GB" b="1" u="sng" dirty="0"/>
              <a:t>Motor Insurance Premiums</a:t>
            </a:r>
            <a:endParaRPr lang="en-GB" sz="28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340768"/>
            <a:ext cx="8229600" cy="48245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000" b="1" u="sng" dirty="0"/>
              <a:t>Last 12 months</a:t>
            </a:r>
          </a:p>
          <a:p>
            <a:pPr marL="0" indent="0">
              <a:buNone/>
            </a:pPr>
            <a:r>
              <a:rPr lang="en-GB" b="1" dirty="0"/>
              <a:t>AA </a:t>
            </a:r>
            <a:r>
              <a:rPr lang="en-GB" dirty="0"/>
              <a:t>- </a:t>
            </a:r>
            <a:r>
              <a:rPr lang="en-GB" dirty="0">
                <a:solidFill>
                  <a:srgbClr val="FF0000"/>
                </a:solidFill>
              </a:rPr>
              <a:t>up 16.3% </a:t>
            </a:r>
            <a:r>
              <a:rPr lang="en-GB" dirty="0"/>
              <a:t>from £503 to £585</a:t>
            </a:r>
          </a:p>
          <a:p>
            <a:pPr marL="0" indent="0">
              <a:buNone/>
            </a:pPr>
            <a:r>
              <a:rPr lang="en-GB" b="1" dirty="0"/>
              <a:t>Tower Watson </a:t>
            </a:r>
            <a:r>
              <a:rPr lang="en-GB" dirty="0"/>
              <a:t>- </a:t>
            </a:r>
            <a:r>
              <a:rPr lang="en-GB" dirty="0">
                <a:solidFill>
                  <a:srgbClr val="FF0000"/>
                </a:solidFill>
              </a:rPr>
              <a:t>up 17.3% </a:t>
            </a:r>
            <a:r>
              <a:rPr lang="en-GB" dirty="0"/>
              <a:t>from £628 to £737</a:t>
            </a:r>
          </a:p>
          <a:p>
            <a:pPr marL="0" indent="0">
              <a:buNone/>
            </a:pPr>
            <a:r>
              <a:rPr lang="en-GB" b="1" dirty="0"/>
              <a:t>ABI</a:t>
            </a:r>
            <a:r>
              <a:rPr lang="en-GB" dirty="0"/>
              <a:t> - </a:t>
            </a:r>
            <a:r>
              <a:rPr lang="en-GB" dirty="0">
                <a:solidFill>
                  <a:srgbClr val="FF0000"/>
                </a:solidFill>
              </a:rPr>
              <a:t>up 9.0% </a:t>
            </a:r>
            <a:r>
              <a:rPr lang="en-GB" dirty="0"/>
              <a:t>from £402 to £440 </a:t>
            </a:r>
          </a:p>
          <a:p>
            <a:pPr marL="0" indent="0" algn="ctr">
              <a:buNone/>
            </a:pPr>
            <a:r>
              <a:rPr lang="en-GB" sz="4000" b="1" u="sng" dirty="0"/>
              <a:t>Q3 2016</a:t>
            </a:r>
          </a:p>
          <a:p>
            <a:pPr marL="0" indent="0">
              <a:buNone/>
            </a:pPr>
            <a:r>
              <a:rPr lang="en-GB" b="1" dirty="0"/>
              <a:t>AA</a:t>
            </a:r>
            <a:r>
              <a:rPr lang="en-GB" dirty="0"/>
              <a:t> - </a:t>
            </a:r>
            <a:r>
              <a:rPr lang="en-GB" dirty="0">
                <a:solidFill>
                  <a:srgbClr val="FF0000"/>
                </a:solidFill>
              </a:rPr>
              <a:t>up 3.7% </a:t>
            </a:r>
            <a:r>
              <a:rPr lang="en-GB" dirty="0"/>
              <a:t>from £565 to £585</a:t>
            </a:r>
          </a:p>
          <a:p>
            <a:pPr marL="0" indent="0">
              <a:buNone/>
            </a:pPr>
            <a:r>
              <a:rPr lang="en-GB" b="1" dirty="0"/>
              <a:t>Tower Watson </a:t>
            </a:r>
            <a:r>
              <a:rPr lang="en-GB" dirty="0"/>
              <a:t>- </a:t>
            </a:r>
            <a:r>
              <a:rPr lang="en-GB" dirty="0">
                <a:solidFill>
                  <a:srgbClr val="FF0000"/>
                </a:solidFill>
              </a:rPr>
              <a:t>up 3.0% </a:t>
            </a:r>
            <a:r>
              <a:rPr lang="en-GB" dirty="0"/>
              <a:t>from £715 to £737</a:t>
            </a:r>
          </a:p>
          <a:p>
            <a:pPr marL="0" indent="0">
              <a:buNone/>
            </a:pPr>
            <a:r>
              <a:rPr lang="en-GB" b="1" dirty="0"/>
              <a:t>ABI </a:t>
            </a:r>
            <a:r>
              <a:rPr lang="en-GB" dirty="0"/>
              <a:t>- </a:t>
            </a:r>
            <a:r>
              <a:rPr lang="en-GB" dirty="0">
                <a:solidFill>
                  <a:srgbClr val="FF0000"/>
                </a:solidFill>
              </a:rPr>
              <a:t>up 1.0% </a:t>
            </a:r>
            <a:r>
              <a:rPr lang="en-GB" dirty="0"/>
              <a:t>from £434 to £440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7568" y="6165305"/>
            <a:ext cx="17526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049" descr="D:\My Documents\ABP CLUB\2008 ABP logos\ABP flag only 3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48329" y="5661248"/>
            <a:ext cx="1296145" cy="898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820545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u="sng" dirty="0"/>
              <a:t>Motor Insurance Companies</a:t>
            </a:r>
            <a:br>
              <a:rPr lang="en-GB" b="1" u="sng" dirty="0"/>
            </a:br>
            <a:endParaRPr lang="en-GB" sz="3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340768"/>
            <a:ext cx="8229600" cy="4824536"/>
          </a:xfrm>
        </p:spPr>
        <p:txBody>
          <a:bodyPr>
            <a:normAutofit/>
          </a:bodyPr>
          <a:lstStyle/>
          <a:p>
            <a:r>
              <a:rPr lang="en-GB" sz="3500" b="1" dirty="0" err="1"/>
              <a:t>Markerstudy</a:t>
            </a:r>
            <a:r>
              <a:rPr lang="en-GB" sz="3500" b="1" dirty="0"/>
              <a:t>:</a:t>
            </a:r>
            <a:r>
              <a:rPr lang="en-GB" dirty="0"/>
              <a:t> </a:t>
            </a:r>
            <a:r>
              <a:rPr lang="en-GB" sz="3000" dirty="0"/>
              <a:t>acquired Chaucer in June 2015</a:t>
            </a:r>
          </a:p>
          <a:p>
            <a:r>
              <a:rPr lang="en-GB" sz="3500" b="1" dirty="0" err="1"/>
              <a:t>Amlin</a:t>
            </a:r>
            <a:r>
              <a:rPr lang="en-GB" sz="3500" b="1" dirty="0"/>
              <a:t> (aka Summit): </a:t>
            </a:r>
            <a:r>
              <a:rPr lang="en-GB" sz="3000" dirty="0"/>
              <a:t>acquired by Mitsui Sumitomo in Oct 2015</a:t>
            </a:r>
          </a:p>
          <a:p>
            <a:r>
              <a:rPr lang="en-GB" sz="3500" b="1" dirty="0" err="1"/>
              <a:t>InsureTheBox</a:t>
            </a:r>
            <a:r>
              <a:rPr lang="en-GB" sz="3500" b="1" dirty="0"/>
              <a:t>:</a:t>
            </a:r>
            <a:r>
              <a:rPr lang="en-GB" dirty="0"/>
              <a:t> </a:t>
            </a:r>
            <a:r>
              <a:rPr lang="en-GB" sz="3000" dirty="0"/>
              <a:t>acquired by </a:t>
            </a:r>
            <a:r>
              <a:rPr lang="en-GB" sz="3000" dirty="0" err="1"/>
              <a:t>Aioi</a:t>
            </a:r>
            <a:r>
              <a:rPr lang="en-GB" sz="3000" dirty="0"/>
              <a:t> </a:t>
            </a:r>
            <a:r>
              <a:rPr lang="en-GB" sz="3000" dirty="0" err="1"/>
              <a:t>Nissay</a:t>
            </a:r>
            <a:r>
              <a:rPr lang="en-GB" sz="3000" dirty="0"/>
              <a:t> Dowa in April 2015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7568" y="6165305"/>
            <a:ext cx="17526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049" descr="D:\My Documents\ABP CLUB\2008 ABP logos\ABP flag only 3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48329" y="5661248"/>
            <a:ext cx="1296145" cy="898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153916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u="sng" dirty="0"/>
              <a:t>Motor Insurance Companies</a:t>
            </a:r>
            <a:br>
              <a:rPr lang="en-GB" b="1" u="sng" dirty="0"/>
            </a:br>
            <a:r>
              <a:rPr lang="en-GB" sz="3600" b="1" dirty="0">
                <a:solidFill>
                  <a:srgbClr val="FF0000"/>
                </a:solidFill>
              </a:rPr>
              <a:t>Commenting on repair costs</a:t>
            </a:r>
            <a:endParaRPr lang="en-GB" sz="3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340768"/>
            <a:ext cx="8229600" cy="482453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sz="3000" b="1" dirty="0"/>
              <a:t>ABI - Oct 2015: </a:t>
            </a:r>
          </a:p>
          <a:p>
            <a:pPr marL="0" indent="0">
              <a:buNone/>
            </a:pPr>
            <a:r>
              <a:rPr lang="en-GB" sz="2800" dirty="0"/>
              <a:t>“</a:t>
            </a:r>
            <a:r>
              <a:rPr lang="en-GB" sz="2800" i="1" dirty="0">
                <a:solidFill>
                  <a:srgbClr val="0070C0"/>
                </a:solidFill>
              </a:rPr>
              <a:t>Vehicle repair costs have risen 25% in the last three years to an average of £1,665</a:t>
            </a:r>
            <a:r>
              <a:rPr lang="en-GB" sz="2800" dirty="0"/>
              <a:t>”</a:t>
            </a:r>
          </a:p>
          <a:p>
            <a:pPr marL="0" indent="0">
              <a:buNone/>
            </a:pPr>
            <a:r>
              <a:rPr lang="en-GB" sz="2800" b="1" dirty="0"/>
              <a:t>Direct Line – half-year results:</a:t>
            </a:r>
            <a:br>
              <a:rPr lang="en-GB" sz="2800" b="1" dirty="0"/>
            </a:br>
            <a:r>
              <a:rPr lang="en-GB" sz="2800" dirty="0"/>
              <a:t> “</a:t>
            </a:r>
            <a:r>
              <a:rPr lang="en-GB" sz="2800" i="1" dirty="0">
                <a:solidFill>
                  <a:srgbClr val="0070C0"/>
                </a:solidFill>
              </a:rPr>
              <a:t>inflation on damage claims from increased repair costs</a:t>
            </a:r>
            <a:r>
              <a:rPr lang="en-GB" sz="2800" dirty="0"/>
              <a:t>”</a:t>
            </a:r>
          </a:p>
          <a:p>
            <a:pPr marL="0" indent="0">
              <a:buNone/>
            </a:pPr>
            <a:r>
              <a:rPr lang="en-GB" sz="2800" b="1" dirty="0"/>
              <a:t>LV – half-year results:</a:t>
            </a:r>
          </a:p>
          <a:p>
            <a:pPr marL="0" indent="0">
              <a:buNone/>
            </a:pPr>
            <a:r>
              <a:rPr lang="en-GB" sz="2800" dirty="0"/>
              <a:t>“</a:t>
            </a:r>
            <a:r>
              <a:rPr lang="en-GB" sz="2800" i="1" dirty="0">
                <a:solidFill>
                  <a:srgbClr val="0070C0"/>
                </a:solidFill>
              </a:rPr>
              <a:t>increases in car technology is making motor repair costs more expensive</a:t>
            </a:r>
            <a:r>
              <a:rPr lang="en-GB" sz="2800" dirty="0"/>
              <a:t>”</a:t>
            </a:r>
          </a:p>
          <a:p>
            <a:pPr marL="0" indent="0">
              <a:buNone/>
            </a:pPr>
            <a:r>
              <a:rPr lang="en-GB" sz="2800" b="1" dirty="0" err="1"/>
              <a:t>Axa</a:t>
            </a:r>
            <a:r>
              <a:rPr lang="en-GB" sz="2800" b="1" dirty="0"/>
              <a:t> – half-year results:</a:t>
            </a:r>
          </a:p>
          <a:p>
            <a:pPr marL="0" indent="0">
              <a:buNone/>
            </a:pPr>
            <a:r>
              <a:rPr lang="en-GB" sz="2800" dirty="0"/>
              <a:t>“</a:t>
            </a:r>
            <a:r>
              <a:rPr lang="en-GB" sz="2800" i="1" dirty="0">
                <a:solidFill>
                  <a:srgbClr val="0070C0"/>
                </a:solidFill>
              </a:rPr>
              <a:t>Significant increase in motor repair costs particularly at the top end</a:t>
            </a:r>
            <a:r>
              <a:rPr lang="en-GB" sz="2800" dirty="0"/>
              <a:t>”</a:t>
            </a:r>
          </a:p>
          <a:p>
            <a:pPr marL="0" indent="0">
              <a:buNone/>
            </a:pPr>
            <a:endParaRPr lang="en-GB" sz="3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7568" y="6165305"/>
            <a:ext cx="17526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049" descr="D:\My Documents\ABP CLUB\2008 ABP logos\ABP flag only 3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48329" y="5661248"/>
            <a:ext cx="1296145" cy="898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315082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en-GB" b="1" u="sng" dirty="0" err="1"/>
              <a:t>Bodyshops</a:t>
            </a:r>
            <a:br>
              <a:rPr lang="en-GB" b="1" u="sng" dirty="0"/>
            </a:b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268761"/>
            <a:ext cx="8229600" cy="485740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b="1" dirty="0"/>
              <a:t>Nationwide acquisitions:</a:t>
            </a:r>
          </a:p>
          <a:p>
            <a:pPr marL="0" indent="0">
              <a:buNone/>
            </a:pPr>
            <a:endParaRPr lang="en-GB" b="1" dirty="0"/>
          </a:p>
          <a:p>
            <a:pPr>
              <a:buFontTx/>
              <a:buChar char="-"/>
            </a:pPr>
            <a:r>
              <a:rPr lang="en-GB" dirty="0"/>
              <a:t>July 2013: </a:t>
            </a:r>
            <a:r>
              <a:rPr lang="en-GB" sz="3000" dirty="0" err="1"/>
              <a:t>Exway</a:t>
            </a:r>
            <a:r>
              <a:rPr lang="en-GB" sz="3000" dirty="0"/>
              <a:t>; 8 sites</a:t>
            </a:r>
          </a:p>
          <a:p>
            <a:pPr>
              <a:buFontTx/>
              <a:buChar char="-"/>
            </a:pPr>
            <a:r>
              <a:rPr lang="en-GB" dirty="0"/>
              <a:t>Feb 2014: </a:t>
            </a:r>
            <a:r>
              <a:rPr lang="en-GB" sz="3000" dirty="0"/>
              <a:t>Howard </a:t>
            </a:r>
            <a:r>
              <a:rPr lang="en-GB" sz="3000" dirty="0" err="1"/>
              <a:t>Basford</a:t>
            </a:r>
            <a:r>
              <a:rPr lang="en-GB" sz="3000" dirty="0"/>
              <a:t>; 8 sites</a:t>
            </a:r>
          </a:p>
          <a:p>
            <a:pPr>
              <a:buFontTx/>
              <a:buChar char="-"/>
            </a:pPr>
            <a:r>
              <a:rPr lang="en-GB" dirty="0"/>
              <a:t>Sept 2014: </a:t>
            </a:r>
            <a:r>
              <a:rPr lang="en-GB" sz="3000" dirty="0" err="1"/>
              <a:t>Gladwins</a:t>
            </a:r>
            <a:r>
              <a:rPr lang="en-GB" sz="3000" dirty="0"/>
              <a:t>; 8 sites</a:t>
            </a:r>
          </a:p>
          <a:p>
            <a:pPr>
              <a:buFontTx/>
              <a:buChar char="-"/>
            </a:pPr>
            <a:r>
              <a:rPr lang="en-GB" dirty="0"/>
              <a:t>Apr 2015: </a:t>
            </a:r>
            <a:r>
              <a:rPr lang="en-GB" sz="3000" dirty="0" err="1"/>
              <a:t>Sewards</a:t>
            </a:r>
            <a:r>
              <a:rPr lang="en-GB" sz="3000" dirty="0"/>
              <a:t>; 8 sites</a:t>
            </a:r>
          </a:p>
          <a:p>
            <a:pPr>
              <a:buFontTx/>
              <a:buChar char="-"/>
            </a:pPr>
            <a:r>
              <a:rPr lang="en-GB" dirty="0">
                <a:solidFill>
                  <a:srgbClr val="FF0000"/>
                </a:solidFill>
              </a:rPr>
              <a:t>Jun 2015; </a:t>
            </a:r>
            <a:r>
              <a:rPr lang="en-GB" sz="3000" dirty="0">
                <a:solidFill>
                  <a:srgbClr val="FF0000"/>
                </a:solidFill>
              </a:rPr>
              <a:t>Carlyle deal completed</a:t>
            </a:r>
          </a:p>
          <a:p>
            <a:pPr>
              <a:buFontTx/>
              <a:buChar char="-"/>
            </a:pPr>
            <a:r>
              <a:rPr lang="en-GB" dirty="0"/>
              <a:t>Aug 2015: </a:t>
            </a:r>
            <a:r>
              <a:rPr lang="en-GB" sz="3000" dirty="0"/>
              <a:t>JCC; 28 sites</a:t>
            </a:r>
          </a:p>
          <a:p>
            <a:pPr>
              <a:buFontTx/>
              <a:buChar char="-"/>
            </a:pPr>
            <a:r>
              <a:rPr lang="en-GB" sz="3000" dirty="0"/>
              <a:t>May 2016: DWS; 17 sites</a:t>
            </a:r>
          </a:p>
          <a:p>
            <a:pPr marL="0" indent="0" algn="ctr">
              <a:buNone/>
            </a:pPr>
            <a:r>
              <a:rPr lang="en-GB" b="1" dirty="0"/>
              <a:t>Now with 121 sites and £316m turnover </a:t>
            </a:r>
          </a:p>
          <a:p>
            <a:pPr marL="0" indent="0" algn="ctr">
              <a:buNone/>
            </a:pPr>
            <a:r>
              <a:rPr lang="en-GB" dirty="0"/>
              <a:t>= </a:t>
            </a:r>
            <a:r>
              <a:rPr lang="en-GB" b="1" dirty="0">
                <a:solidFill>
                  <a:srgbClr val="FF0000"/>
                </a:solidFill>
              </a:rPr>
              <a:t>9.0% share of total £3,500m repair market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7568" y="6165305"/>
            <a:ext cx="17526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25710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u="sng" dirty="0" err="1"/>
              <a:t>Bodyshop</a:t>
            </a:r>
            <a:br>
              <a:rPr lang="en-GB" b="1" u="sng" dirty="0"/>
            </a:br>
            <a:r>
              <a:rPr lang="en-GB" b="1" dirty="0">
                <a:solidFill>
                  <a:srgbClr val="FF0000"/>
                </a:solidFill>
              </a:rPr>
              <a:t>Growth for other groups since </a:t>
            </a:r>
            <a:br>
              <a:rPr lang="en-GB" b="1" dirty="0">
                <a:solidFill>
                  <a:srgbClr val="FF0000"/>
                </a:solidFill>
              </a:rPr>
            </a:br>
            <a:r>
              <a:rPr lang="en-GB" b="1" dirty="0">
                <a:solidFill>
                  <a:srgbClr val="FF0000"/>
                </a:solidFill>
              </a:rPr>
              <a:t>last years Convention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844825"/>
            <a:ext cx="8229600" cy="42813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b="1" dirty="0"/>
              <a:t>Gemini: </a:t>
            </a:r>
            <a:r>
              <a:rPr lang="en-GB" sz="3600" dirty="0"/>
              <a:t>up from 17 to 19 sites</a:t>
            </a:r>
          </a:p>
          <a:p>
            <a:pPr marL="0" indent="0">
              <a:buNone/>
            </a:pPr>
            <a:r>
              <a:rPr lang="en-GB" sz="3600" b="1" dirty="0"/>
              <a:t>Apollo: </a:t>
            </a:r>
            <a:r>
              <a:rPr lang="en-GB" sz="3600" dirty="0"/>
              <a:t>up from 11 to 12 sites</a:t>
            </a:r>
          </a:p>
          <a:p>
            <a:pPr marL="0" indent="0">
              <a:buNone/>
            </a:pPr>
            <a:r>
              <a:rPr lang="en-GB" sz="3600" b="1" dirty="0"/>
              <a:t>Alton Cars: </a:t>
            </a:r>
            <a:r>
              <a:rPr lang="en-GB" sz="3600" dirty="0"/>
              <a:t>up from 7 to 10 sites</a:t>
            </a:r>
          </a:p>
          <a:p>
            <a:pPr marL="0" indent="0">
              <a:buNone/>
            </a:pPr>
            <a:r>
              <a:rPr lang="en-GB" sz="3600" b="1" dirty="0"/>
              <a:t>Rye Street: </a:t>
            </a:r>
            <a:r>
              <a:rPr lang="en-GB" sz="3600" dirty="0"/>
              <a:t>up from 6 to 7 sites</a:t>
            </a:r>
          </a:p>
          <a:p>
            <a:pPr marL="0" indent="0">
              <a:buNone/>
            </a:pPr>
            <a:r>
              <a:rPr lang="en-GB" sz="3600" b="1" dirty="0"/>
              <a:t>Page Automotive: </a:t>
            </a:r>
            <a:r>
              <a:rPr lang="en-GB" sz="3600" dirty="0"/>
              <a:t>up from 3 to 5 sites</a:t>
            </a:r>
          </a:p>
          <a:p>
            <a:pPr marL="0" indent="0">
              <a:buNone/>
            </a:pPr>
            <a:r>
              <a:rPr lang="en-GB" sz="3600" b="1" dirty="0"/>
              <a:t>TST Cardiff: </a:t>
            </a:r>
            <a:r>
              <a:rPr lang="en-GB" sz="3600" dirty="0"/>
              <a:t>up from 4 to 6 sites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7568" y="6165305"/>
            <a:ext cx="17526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14445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5521" y="404665"/>
            <a:ext cx="8640960" cy="720080"/>
          </a:xfrm>
        </p:spPr>
        <p:txBody>
          <a:bodyPr>
            <a:noAutofit/>
          </a:bodyPr>
          <a:lstStyle/>
          <a:p>
            <a:r>
              <a:rPr lang="en-GB" sz="5400" b="1" u="sng" dirty="0"/>
              <a:t>The Future – slide from 2013</a:t>
            </a:r>
            <a:endParaRPr lang="en-GB" sz="3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412776"/>
            <a:ext cx="8229600" cy="5147444"/>
          </a:xfrm>
        </p:spPr>
        <p:txBody>
          <a:bodyPr>
            <a:normAutofit/>
          </a:bodyPr>
          <a:lstStyle/>
          <a:p>
            <a:r>
              <a:rPr lang="en-GB" sz="2800" dirty="0"/>
              <a:t>Motor Insurance continues to be very price – competitive = pressure continues on repairers</a:t>
            </a:r>
          </a:p>
          <a:p>
            <a:r>
              <a:rPr lang="en-GB" sz="2800" dirty="0"/>
              <a:t>Insurers seek to find further ways of taking out their costs = reduced engineering + further administration work for repairers</a:t>
            </a:r>
          </a:p>
          <a:p>
            <a:r>
              <a:rPr lang="en-GB" sz="2800" dirty="0"/>
              <a:t>Growth in one-day/</a:t>
            </a:r>
            <a:r>
              <a:rPr lang="en-GB" sz="2800" dirty="0" err="1"/>
              <a:t>Fastrack</a:t>
            </a:r>
            <a:r>
              <a:rPr lang="en-GB" sz="2800" dirty="0"/>
              <a:t> repair centres to support structural repair centres</a:t>
            </a:r>
          </a:p>
          <a:p>
            <a:r>
              <a:rPr lang="en-GB" sz="2800" dirty="0"/>
              <a:t>Insurers offer guaranteed repair-time</a:t>
            </a:r>
          </a:p>
          <a:p>
            <a:r>
              <a:rPr lang="en-GB" sz="2800" dirty="0"/>
              <a:t>Emergence of van repair specialists</a:t>
            </a:r>
          </a:p>
          <a:p>
            <a:r>
              <a:rPr lang="en-GB" sz="2800" dirty="0"/>
              <a:t>Nationwide continue acquisitions</a:t>
            </a:r>
          </a:p>
          <a:p>
            <a:r>
              <a:rPr lang="en-GB" sz="2800" dirty="0"/>
              <a:t>Private-equity seeks investment in industry</a:t>
            </a:r>
          </a:p>
          <a:p>
            <a:endParaRPr lang="en-GB" dirty="0"/>
          </a:p>
        </p:txBody>
      </p:sp>
      <p:pic>
        <p:nvPicPr>
          <p:cNvPr id="4" name="Picture 2049" descr="D:\My Documents\ABP CLUB\2008 ABP logos\ABP flag only 3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48329" y="5733256"/>
            <a:ext cx="1296145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742218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GB" dirty="0"/>
          </a:p>
          <a:p>
            <a:pPr algn="ctr">
              <a:buNone/>
            </a:pPr>
            <a:r>
              <a:rPr lang="en-GB" sz="6000" b="1" dirty="0"/>
              <a:t>THANK YOU</a:t>
            </a:r>
          </a:p>
          <a:p>
            <a:pPr marL="0" indent="0" algn="ctr">
              <a:buNone/>
            </a:pPr>
            <a:r>
              <a:rPr lang="en-GB" sz="3600" b="1" dirty="0"/>
              <a:t>David Cresswell</a:t>
            </a:r>
          </a:p>
          <a:p>
            <a:pPr marL="0" indent="0" algn="ctr">
              <a:buNone/>
            </a:pPr>
            <a:r>
              <a:rPr lang="en-GB" sz="2400" b="1" dirty="0"/>
              <a:t>ABP Club</a:t>
            </a:r>
          </a:p>
          <a:p>
            <a:pPr algn="ctr">
              <a:buNone/>
            </a:pPr>
            <a:endParaRPr lang="en-GB" dirty="0"/>
          </a:p>
          <a:p>
            <a:pPr>
              <a:buNone/>
            </a:pPr>
            <a:endParaRPr lang="en-GB" dirty="0"/>
          </a:p>
        </p:txBody>
      </p:sp>
      <p:pic>
        <p:nvPicPr>
          <p:cNvPr id="8" name="Picture 2049" descr="D:\My Documents\ABP CLUB\2008 ABP logos\ABP flag only 3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49804" y="332656"/>
            <a:ext cx="2448272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D:\My Documents\ABP CLUB\2007 ABP Club Convention\2009 Convention\2009 Logos\Audatex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5720" y="5517232"/>
            <a:ext cx="4824536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71024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210146"/>
          </a:xfrm>
        </p:spPr>
        <p:txBody>
          <a:bodyPr/>
          <a:lstStyle/>
          <a:p>
            <a:r>
              <a:rPr lang="en-GB" b="1" u="sng" dirty="0"/>
              <a:t>Session 3 (2.30pm to 4.00pm)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28800"/>
            <a:ext cx="8229600" cy="4392488"/>
          </a:xfrm>
        </p:spPr>
        <p:txBody>
          <a:bodyPr>
            <a:normAutofit/>
          </a:bodyPr>
          <a:lstStyle/>
          <a:p>
            <a:r>
              <a:rPr lang="en-GB" b="1" dirty="0"/>
              <a:t>new Green Parts Standard</a:t>
            </a:r>
          </a:p>
          <a:p>
            <a:pPr marL="0" indent="0">
              <a:buNone/>
            </a:pPr>
            <a:r>
              <a:rPr lang="en-GB" dirty="0"/>
              <a:t>	- Andy Latham – </a:t>
            </a:r>
            <a:r>
              <a:rPr lang="en-GB" dirty="0" err="1"/>
              <a:t>Reco</a:t>
            </a:r>
            <a:r>
              <a:rPr lang="en-GB" dirty="0"/>
              <a:t> </a:t>
            </a:r>
          </a:p>
          <a:p>
            <a:pPr marL="0" indent="0">
              <a:buNone/>
            </a:pPr>
            <a:r>
              <a:rPr lang="en-GB" dirty="0"/>
              <a:t>	followed by panel debate</a:t>
            </a:r>
          </a:p>
          <a:p>
            <a:r>
              <a:rPr lang="en-GB" b="1" dirty="0" err="1"/>
              <a:t>BSi</a:t>
            </a:r>
            <a:r>
              <a:rPr lang="en-GB" b="1" dirty="0"/>
              <a:t> – update from Rob Hine</a:t>
            </a:r>
          </a:p>
          <a:p>
            <a:r>
              <a:rPr lang="en-GB" b="1" dirty="0"/>
              <a:t>Exit Strategies; How to Prepare your </a:t>
            </a:r>
            <a:r>
              <a:rPr lang="en-GB" b="1" dirty="0" err="1"/>
              <a:t>Bodyshop</a:t>
            </a:r>
            <a:r>
              <a:rPr lang="en-GB" b="1" dirty="0"/>
              <a:t> Business for sale </a:t>
            </a:r>
          </a:p>
          <a:p>
            <a:pPr marL="0" indent="0">
              <a:buNone/>
            </a:pPr>
            <a:r>
              <a:rPr lang="en-GB" dirty="0"/>
              <a:t>	– Robert Snook and Steve Fields</a:t>
            </a:r>
          </a:p>
          <a:p>
            <a:r>
              <a:rPr lang="en-GB" b="1" dirty="0"/>
              <a:t>ABP Club in 2017 </a:t>
            </a:r>
          </a:p>
          <a:p>
            <a:pPr>
              <a:buNone/>
            </a:pPr>
            <a:endParaRPr lang="en-GB" sz="2400" dirty="0"/>
          </a:p>
        </p:txBody>
      </p:sp>
      <p:pic>
        <p:nvPicPr>
          <p:cNvPr id="4" name="Picture 2049" descr="D:\My Documents\ABP CLUB\2008 ABP logos\ABP flag only 3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04312" y="5661248"/>
            <a:ext cx="1284288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7474" y="5886084"/>
            <a:ext cx="1752600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4957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7200" b="1" dirty="0"/>
              <a:t>THANK YOU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GB" dirty="0"/>
          </a:p>
          <a:p>
            <a:pPr algn="ctr">
              <a:buNone/>
            </a:pPr>
            <a:endParaRPr lang="en-GB" dirty="0"/>
          </a:p>
          <a:p>
            <a:pPr algn="ctr">
              <a:buNone/>
            </a:pPr>
            <a:endParaRPr lang="en-GB" dirty="0"/>
          </a:p>
          <a:p>
            <a:pPr algn="ctr">
              <a:buNone/>
            </a:pPr>
            <a:r>
              <a:rPr lang="en-GB" sz="4000" b="1" dirty="0"/>
              <a:t>Our headline partner for all ten </a:t>
            </a:r>
          </a:p>
          <a:p>
            <a:pPr algn="ctr">
              <a:buNone/>
            </a:pPr>
            <a:r>
              <a:rPr lang="en-GB" sz="4000" b="1" dirty="0"/>
              <a:t>ABP Annual Conventions</a:t>
            </a:r>
          </a:p>
          <a:p>
            <a:pPr>
              <a:buNone/>
            </a:pPr>
            <a:endParaRPr lang="en-GB" dirty="0"/>
          </a:p>
        </p:txBody>
      </p:sp>
      <p:pic>
        <p:nvPicPr>
          <p:cNvPr id="6" name="Picture 2" descr="D:\My Documents\ABP CLUB\2007 ABP Club Convention\2009 Convention\2009 Logos\Audatex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48011" y="1844824"/>
            <a:ext cx="4824536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23620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5400" b="1" u="sng" dirty="0"/>
              <a:t>ABP Club – 2016 Convention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7528" y="1600201"/>
            <a:ext cx="8496944" cy="4525963"/>
          </a:xfrm>
        </p:spPr>
        <p:txBody>
          <a:bodyPr>
            <a:normAutofit/>
          </a:bodyPr>
          <a:lstStyle/>
          <a:p>
            <a:pPr algn="ctr"/>
            <a:endParaRPr lang="en-GB" sz="3500" dirty="0"/>
          </a:p>
          <a:p>
            <a:pPr marL="0" indent="0" algn="ctr">
              <a:buNone/>
            </a:pPr>
            <a:r>
              <a:rPr lang="en-GB" sz="6000" b="1" dirty="0"/>
              <a:t>ABP Club - 2016 update</a:t>
            </a:r>
          </a:p>
          <a:p>
            <a:pPr marL="0" indent="0" algn="ctr">
              <a:buNone/>
            </a:pPr>
            <a:r>
              <a:rPr lang="en-GB" sz="6000" b="1" dirty="0"/>
              <a:t>Market – 2016 review</a:t>
            </a:r>
          </a:p>
        </p:txBody>
      </p:sp>
      <p:pic>
        <p:nvPicPr>
          <p:cNvPr id="4" name="Picture 2049" descr="D:\My Documents\ABP CLUB\2008 ABP logos\ABP flag only 3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32304" y="5949280"/>
            <a:ext cx="1284288" cy="755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7568" y="6165305"/>
            <a:ext cx="17526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1455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5400" b="1" u="sng" dirty="0"/>
              <a:t>ABP Club – 2016 Convention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7528" y="1600201"/>
            <a:ext cx="8496944" cy="4525963"/>
          </a:xfrm>
        </p:spPr>
        <p:txBody>
          <a:bodyPr>
            <a:normAutofit/>
          </a:bodyPr>
          <a:lstStyle/>
          <a:p>
            <a:pPr algn="ctr"/>
            <a:endParaRPr lang="en-GB" sz="3500" dirty="0"/>
          </a:p>
          <a:p>
            <a:pPr marL="0" indent="0" algn="ctr">
              <a:buNone/>
            </a:pPr>
            <a:r>
              <a:rPr lang="en-GB" sz="6000" b="1" dirty="0"/>
              <a:t>ABP Club – 2016 update</a:t>
            </a:r>
          </a:p>
        </p:txBody>
      </p:sp>
      <p:pic>
        <p:nvPicPr>
          <p:cNvPr id="4" name="Picture 2049" descr="D:\My Documents\ABP CLUB\2008 ABP logos\ABP flag only 3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32304" y="5949280"/>
            <a:ext cx="1284288" cy="755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7568" y="6165305"/>
            <a:ext cx="17526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0538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u="sng" dirty="0"/>
              <a:t>ABP Club 2016 update</a:t>
            </a:r>
            <a:br>
              <a:rPr lang="en-GB" b="1" u="sng" dirty="0"/>
            </a:br>
            <a:endParaRPr lang="en-GB" sz="3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7528" y="1600201"/>
            <a:ext cx="8496944" cy="4525963"/>
          </a:xfrm>
        </p:spPr>
        <p:txBody>
          <a:bodyPr>
            <a:normAutofit/>
          </a:bodyPr>
          <a:lstStyle/>
          <a:p>
            <a:r>
              <a:rPr lang="en-GB" dirty="0"/>
              <a:t>ABP Club membership still growing</a:t>
            </a:r>
          </a:p>
          <a:p>
            <a:r>
              <a:rPr lang="en-GB" dirty="0"/>
              <a:t>In January 2016 we announced our 7</a:t>
            </a:r>
            <a:r>
              <a:rPr lang="en-GB" baseline="30000" dirty="0"/>
              <a:t>th</a:t>
            </a:r>
            <a:r>
              <a:rPr lang="en-GB" dirty="0"/>
              <a:t> year of no increase in membership fees</a:t>
            </a:r>
          </a:p>
          <a:p>
            <a:r>
              <a:rPr lang="en-GB" dirty="0"/>
              <a:t>Since ABP Club was formed in 2004 we have only increased membership fees once and that was in January 2009</a:t>
            </a:r>
          </a:p>
          <a:p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</p:txBody>
      </p:sp>
      <p:pic>
        <p:nvPicPr>
          <p:cNvPr id="4" name="Picture 2049" descr="D:\My Documents\ABP CLUB\2008 ABP logos\ABP flag only 3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32304" y="5949280"/>
            <a:ext cx="1284288" cy="755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7568" y="6165305"/>
            <a:ext cx="17526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13151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u="sng" dirty="0"/>
              <a:t>ABP Club update</a:t>
            </a:r>
            <a:br>
              <a:rPr lang="en-GB" b="1" u="sng" dirty="0"/>
            </a:br>
            <a:r>
              <a:rPr lang="en-GB" b="1" u="sng" dirty="0"/>
              <a:t>Website in 2015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7528" y="1600201"/>
            <a:ext cx="8496944" cy="4525963"/>
          </a:xfrm>
        </p:spPr>
        <p:txBody>
          <a:bodyPr>
            <a:normAutofit fontScale="92500" lnSpcReduction="10000"/>
          </a:bodyPr>
          <a:lstStyle/>
          <a:p>
            <a:endParaRPr lang="en-GB" sz="2000" dirty="0"/>
          </a:p>
          <a:p>
            <a:r>
              <a:rPr lang="en-GB" sz="3500" dirty="0"/>
              <a:t>1.50 million individual visits to the site</a:t>
            </a:r>
          </a:p>
          <a:p>
            <a:pPr lvl="1"/>
            <a:endParaRPr lang="en-GB" sz="1600" dirty="0"/>
          </a:p>
          <a:p>
            <a:r>
              <a:rPr lang="en-GB" sz="3500" dirty="0"/>
              <a:t>4.78 million pages viewed </a:t>
            </a:r>
          </a:p>
          <a:p>
            <a:endParaRPr lang="en-GB" sz="3500" dirty="0"/>
          </a:p>
          <a:p>
            <a:r>
              <a:rPr lang="en-GB" sz="3500" dirty="0"/>
              <a:t>17.6 million hits</a:t>
            </a:r>
          </a:p>
          <a:p>
            <a:pPr marL="457200" lvl="1" indent="0">
              <a:buNone/>
            </a:pPr>
            <a:endParaRPr lang="en-GB" sz="2400" i="1" dirty="0"/>
          </a:p>
          <a:p>
            <a:r>
              <a:rPr lang="en-GB" sz="3500" dirty="0"/>
              <a:t>643,00 hours spent visiting the site</a:t>
            </a:r>
          </a:p>
          <a:p>
            <a:endParaRPr lang="en-GB" sz="3500" dirty="0"/>
          </a:p>
          <a:p>
            <a:r>
              <a:rPr lang="en-GB" dirty="0"/>
              <a:t>Nearly 8,000 messages posted on Forum</a:t>
            </a:r>
          </a:p>
        </p:txBody>
      </p:sp>
      <p:pic>
        <p:nvPicPr>
          <p:cNvPr id="4" name="Picture 2049" descr="D:\My Documents\ABP CLUB\2008 ABP logos\ABP flag only 3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32304" y="5949280"/>
            <a:ext cx="1284288" cy="755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7568" y="6165305"/>
            <a:ext cx="17526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04908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u="sng" dirty="0"/>
              <a:t>ABP Club - 2016 update:</a:t>
            </a:r>
            <a:br>
              <a:rPr lang="en-GB" b="1" u="sng" dirty="0"/>
            </a:br>
            <a:r>
              <a:rPr lang="en-GB" b="1" u="sng" dirty="0"/>
              <a:t>Events </a:t>
            </a:r>
            <a:r>
              <a:rPr lang="en-GB" sz="3600" b="1" u="sng" dirty="0"/>
              <a:t>- since 2015 convention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3512" y="1628801"/>
            <a:ext cx="871296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b="1" dirty="0"/>
              <a:t>March 2016</a:t>
            </a:r>
            <a:r>
              <a:rPr lang="en-GB" sz="2800" dirty="0"/>
              <a:t>:  2</a:t>
            </a:r>
            <a:r>
              <a:rPr lang="en-GB" sz="2800" baseline="30000" dirty="0"/>
              <a:t>nd</a:t>
            </a:r>
            <a:r>
              <a:rPr lang="en-GB" sz="2800" dirty="0"/>
              <a:t> EXPO in Manchester </a:t>
            </a:r>
            <a:r>
              <a:rPr lang="en-GB" sz="2000" i="1" dirty="0">
                <a:solidFill>
                  <a:srgbClr val="0070C0"/>
                </a:solidFill>
              </a:rPr>
              <a:t>“good old fashioned trade 		show” attendance up 17% to 1,400 plus </a:t>
            </a:r>
            <a:r>
              <a:rPr lang="en-GB" sz="2000" i="1" dirty="0"/>
              <a:t>ABP Club meeting</a:t>
            </a:r>
          </a:p>
          <a:p>
            <a:pPr marL="0" indent="0">
              <a:buNone/>
            </a:pPr>
            <a:r>
              <a:rPr lang="en-GB" sz="2800" b="1" dirty="0"/>
              <a:t>May 2016:</a:t>
            </a:r>
            <a:r>
              <a:rPr lang="en-GB" sz="2800" dirty="0"/>
              <a:t>  5</a:t>
            </a:r>
            <a:r>
              <a:rPr lang="en-GB" sz="2800" baseline="30000" dirty="0"/>
              <a:t>th</a:t>
            </a:r>
            <a:r>
              <a:rPr lang="en-GB" sz="2800" dirty="0"/>
              <a:t> British </a:t>
            </a:r>
            <a:r>
              <a:rPr lang="en-GB" sz="2800" dirty="0" err="1"/>
              <a:t>Bodyshop</a:t>
            </a:r>
            <a:r>
              <a:rPr lang="en-GB" sz="2800" dirty="0"/>
              <a:t> Awards </a:t>
            </a:r>
            <a:r>
              <a:rPr lang="en-GB" sz="2000" i="1" dirty="0"/>
              <a:t>with Zoe Ball; </a:t>
            </a:r>
          </a:p>
          <a:p>
            <a:pPr marL="0" indent="0">
              <a:buNone/>
            </a:pPr>
            <a:r>
              <a:rPr lang="en-GB" sz="2000" i="1" dirty="0"/>
              <a:t>		over 800 guests</a:t>
            </a:r>
          </a:p>
          <a:p>
            <a:pPr marL="0" indent="0">
              <a:buNone/>
            </a:pPr>
            <a:r>
              <a:rPr lang="en-GB" sz="2800" b="1" dirty="0"/>
              <a:t>June 2016</a:t>
            </a:r>
            <a:r>
              <a:rPr lang="en-GB" sz="2800" dirty="0"/>
              <a:t>:  11</a:t>
            </a:r>
            <a:r>
              <a:rPr lang="en-GB" sz="2800" baseline="30000" dirty="0"/>
              <a:t>th</a:t>
            </a:r>
            <a:r>
              <a:rPr lang="en-GB" sz="2800" dirty="0"/>
              <a:t> Club meeting at </a:t>
            </a:r>
            <a:r>
              <a:rPr lang="en-GB" sz="2800" dirty="0" err="1"/>
              <a:t>Thatcham</a:t>
            </a:r>
            <a:r>
              <a:rPr lang="en-GB" sz="2800" dirty="0"/>
              <a:t>;</a:t>
            </a:r>
            <a:r>
              <a:rPr lang="en-GB" sz="2800" i="1" dirty="0"/>
              <a:t> </a:t>
            </a:r>
            <a:r>
              <a:rPr lang="en-GB" sz="2000" i="1" dirty="0"/>
              <a:t>6 speakers </a:t>
            </a:r>
            <a:r>
              <a:rPr lang="en-GB" sz="2000" i="1" dirty="0" err="1"/>
              <a:t>inc</a:t>
            </a:r>
            <a:r>
              <a:rPr lang="en-GB" sz="2000" i="1" dirty="0"/>
              <a:t> Tesla, Tom </a:t>
            </a:r>
            <a:r>
              <a:rPr lang="en-GB" sz="2000" i="1" dirty="0" err="1"/>
              <a:t>Hudd</a:t>
            </a:r>
            <a:r>
              <a:rPr lang="en-GB" sz="2000" i="1" dirty="0"/>
              <a:t>, BCF and chief exec of </a:t>
            </a:r>
            <a:r>
              <a:rPr lang="en-GB" sz="2000" i="1" dirty="0" err="1"/>
              <a:t>Thatcham</a:t>
            </a:r>
            <a:r>
              <a:rPr lang="en-GB" sz="2000" i="1" dirty="0"/>
              <a:t>; followed by 2 panel </a:t>
            </a:r>
            <a:r>
              <a:rPr lang="en-GB" sz="2000" i="1" dirty="0" err="1"/>
              <a:t>dicsussions</a:t>
            </a:r>
            <a:endParaRPr lang="en-GB" sz="2000" dirty="0"/>
          </a:p>
          <a:p>
            <a:pPr marL="0" indent="0">
              <a:buNone/>
            </a:pPr>
            <a:r>
              <a:rPr lang="en-GB" sz="2800" b="1" dirty="0"/>
              <a:t>Sept 2016</a:t>
            </a:r>
            <a:r>
              <a:rPr lang="en-GB" sz="2800" dirty="0"/>
              <a:t>:  Golf and Spa social day</a:t>
            </a:r>
          </a:p>
          <a:p>
            <a:pPr marL="0" indent="0">
              <a:buNone/>
            </a:pPr>
            <a:r>
              <a:rPr lang="en-GB" sz="2800" b="1" dirty="0"/>
              <a:t>Nov 2016</a:t>
            </a:r>
            <a:r>
              <a:rPr lang="en-GB" sz="2800" dirty="0"/>
              <a:t>:  Convention &amp; Night of Knights</a:t>
            </a:r>
          </a:p>
          <a:p>
            <a:endParaRPr lang="en-GB" sz="2600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2049" descr="D:\My Documents\ABP CLUB\2008 ABP logos\ABP flag only 3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04312" y="5661248"/>
            <a:ext cx="1284288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7568" y="6165305"/>
            <a:ext cx="17526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96972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928</Words>
  <Application>Microsoft Office PowerPoint</Application>
  <PresentationFormat>Widescreen</PresentationFormat>
  <Paragraphs>198</Paragraphs>
  <Slides>26</Slides>
  <Notes>14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Calibri Light</vt:lpstr>
      <vt:lpstr>Office Theme</vt:lpstr>
      <vt:lpstr>Session 1 (10.00am to 11.15am)</vt:lpstr>
      <vt:lpstr>Session 2 (12.00 to 1.30pm)</vt:lpstr>
      <vt:lpstr>Session 3 (2.30pm to 4.00pm)</vt:lpstr>
      <vt:lpstr>THANK YOU</vt:lpstr>
      <vt:lpstr>ABP Club – 2016 Convention</vt:lpstr>
      <vt:lpstr>ABP Club – 2016 Convention</vt:lpstr>
      <vt:lpstr>ABP Club 2016 update </vt:lpstr>
      <vt:lpstr>ABP Club update Website in 2015</vt:lpstr>
      <vt:lpstr>ABP Club - 2016 update: Events - since 2015 convention</vt:lpstr>
      <vt:lpstr>ABP Club – 2016 update: Publications -  since 2015 convention</vt:lpstr>
      <vt:lpstr>ABP Club Annual Economic Survey  Sept 2016</vt:lpstr>
      <vt:lpstr>ABP Club – 2016 update: Industry “groups”  with ABP representation</vt:lpstr>
      <vt:lpstr>ABP Club – 2016 update</vt:lpstr>
      <vt:lpstr>ABP Club – 2016 Convention</vt:lpstr>
      <vt:lpstr>UK Bodyshop Profitability pg 39 2016 - 2017 Industry Yearbook </vt:lpstr>
      <vt:lpstr>UK Bodyshop Profitability </vt:lpstr>
      <vt:lpstr>UK Bodyshop Profitability </vt:lpstr>
      <vt:lpstr>Accident Management Cos (1 of 2) </vt:lpstr>
      <vt:lpstr>Accident Management Cos (2 of 2) </vt:lpstr>
      <vt:lpstr>Motor Insurance Premiums</vt:lpstr>
      <vt:lpstr>Motor Insurance Companies </vt:lpstr>
      <vt:lpstr>Motor Insurance Companies Commenting on repair costs</vt:lpstr>
      <vt:lpstr>Bodyshops </vt:lpstr>
      <vt:lpstr>Bodyshop Growth for other groups since  last years Convention</vt:lpstr>
      <vt:lpstr>The Future – slide from 2013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1 (10.00am to 11.15am)</dc:title>
  <dc:creator>Fiona Ambrose</dc:creator>
  <cp:lastModifiedBy>Fiona Ambrose</cp:lastModifiedBy>
  <cp:revision>2</cp:revision>
  <dcterms:created xsi:type="dcterms:W3CDTF">2016-11-30T14:24:52Z</dcterms:created>
  <dcterms:modified xsi:type="dcterms:W3CDTF">2016-12-01T11:55:39Z</dcterms:modified>
</cp:coreProperties>
</file>